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61" r:id="rId4"/>
    <p:sldId id="263"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434" autoAdjust="0"/>
  </p:normalViewPr>
  <p:slideViewPr>
    <p:cSldViewPr snapToGrid="0">
      <p:cViewPr varScale="1">
        <p:scale>
          <a:sx n="74" d="100"/>
          <a:sy n="74" d="100"/>
        </p:scale>
        <p:origin x="576"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2.jpe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E1FC97BF-C4F8-48E0-9358-45834F0FF0ED}" type="datetimeFigureOut">
              <a:rPr lang="en-IN" smtClean="0"/>
              <a:t>15-11-2021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22912506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E1FC97BF-C4F8-48E0-9358-45834F0FF0ED}" type="datetimeFigureOut">
              <a:rPr lang="en-IN" smtClean="0"/>
              <a:t>15-11-2021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2447254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E1FC97BF-C4F8-48E0-9358-45834F0FF0ED}" type="datetimeFigureOut">
              <a:rPr lang="en-IN" smtClean="0"/>
              <a:t>15-11-2021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340638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E1FC97BF-C4F8-48E0-9358-45834F0FF0ED}" type="datetimeFigureOut">
              <a:rPr lang="en-IN" smtClean="0"/>
              <a:t>15-11-2021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20298560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1FC97BF-C4F8-48E0-9358-45834F0FF0ED}" type="datetimeFigureOut">
              <a:rPr lang="en-IN" smtClean="0"/>
              <a:t>15-11-2021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4140033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E1FC97BF-C4F8-48E0-9358-45834F0FF0ED}" type="datetimeFigureOut">
              <a:rPr lang="en-IN" smtClean="0"/>
              <a:t>15-11-2021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40143124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E1FC97BF-C4F8-48E0-9358-45834F0FF0ED}" type="datetimeFigureOut">
              <a:rPr lang="en-IN" smtClean="0"/>
              <a:t>15-11-2021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16132458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E1FC97BF-C4F8-48E0-9358-45834F0FF0ED}" type="datetimeFigureOut">
              <a:rPr lang="en-IN" smtClean="0"/>
              <a:t>15-11-2021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259391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FC97BF-C4F8-48E0-9358-45834F0FF0ED}" type="datetimeFigureOut">
              <a:rPr lang="en-IN" smtClean="0"/>
              <a:t>15-11-2021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7501420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1FC97BF-C4F8-48E0-9358-45834F0FF0ED}" type="datetimeFigureOut">
              <a:rPr lang="en-IN" smtClean="0"/>
              <a:t>15-11-2021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18180148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1FC97BF-C4F8-48E0-9358-45834F0FF0ED}" type="datetimeFigureOut">
              <a:rPr lang="en-IN" smtClean="0"/>
              <a:t>15-11-2021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B3708F2-EC12-4C6B-A415-18419288FA40}" type="slidenum">
              <a:rPr lang="en-IN" smtClean="0"/>
              <a:t>‹#›</a:t>
            </a:fld>
            <a:endParaRPr lang="en-IN"/>
          </a:p>
        </p:txBody>
      </p:sp>
    </p:spTree>
    <p:extLst>
      <p:ext uri="{BB962C8B-B14F-4D97-AF65-F5344CB8AC3E}">
        <p14:creationId xmlns:p14="http://schemas.microsoft.com/office/powerpoint/2010/main" val="629765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1FC97BF-C4F8-48E0-9358-45834F0FF0ED}" type="datetimeFigureOut">
              <a:rPr lang="en-IN" smtClean="0"/>
              <a:t>15-11-2021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3708F2-EC12-4C6B-A415-18419288FA40}" type="slidenum">
              <a:rPr lang="en-IN" smtClean="0"/>
              <a:t>‹#›</a:t>
            </a:fld>
            <a:endParaRPr lang="en-IN"/>
          </a:p>
        </p:txBody>
      </p:sp>
    </p:spTree>
    <p:extLst>
      <p:ext uri="{BB962C8B-B14F-4D97-AF65-F5344CB8AC3E}">
        <p14:creationId xmlns:p14="http://schemas.microsoft.com/office/powerpoint/2010/main" val="21248369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92427"/>
          </a:xfrm>
        </p:spPr>
        <p:txBody>
          <a:bodyPr>
            <a:noAutofit/>
          </a:bodyPr>
          <a:lstStyle/>
          <a:p>
            <a:pPr algn="ctr"/>
            <a:r>
              <a:rPr lang="en-US" sz="4000" b="1" dirty="0" smtClean="0">
                <a:latin typeface="+mn-lt"/>
              </a:rPr>
              <a:t>Problems on Governor</a:t>
            </a:r>
            <a:endParaRPr lang="en-IN" sz="4000" b="1" dirty="0">
              <a:latin typeface="+mn-lt"/>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729773308"/>
              </p:ext>
            </p:extLst>
          </p:nvPr>
        </p:nvGraphicFramePr>
        <p:xfrm>
          <a:off x="0" y="592138"/>
          <a:ext cx="12192000" cy="6265862"/>
        </p:xfrm>
        <a:graphic>
          <a:graphicData uri="http://schemas.openxmlformats.org/drawingml/2006/table">
            <a:tbl>
              <a:tblPr firstRow="1" bandRow="1">
                <a:tableStyleId>{5C22544A-7EE6-4342-B048-85BDC9FD1C3A}</a:tableStyleId>
              </a:tblPr>
              <a:tblGrid>
                <a:gridCol w="12192000"/>
              </a:tblGrid>
              <a:tr h="6265862">
                <a:tc>
                  <a:txBody>
                    <a:bodyPr/>
                    <a:lstStyle/>
                    <a:p>
                      <a:endParaRPr lang="en-IN" dirty="0"/>
                    </a:p>
                  </a:txBody>
                  <a:tcPr/>
                </a:tc>
              </a:tr>
            </a:tbl>
          </a:graphicData>
        </a:graphic>
      </p:graphicFrame>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l="3420" t="9389" r="6476" b="4975"/>
          <a:stretch/>
        </p:blipFill>
        <p:spPr>
          <a:xfrm>
            <a:off x="0" y="592428"/>
            <a:ext cx="12192000" cy="6265572"/>
          </a:xfrm>
          <a:prstGeom prst="rect">
            <a:avLst/>
          </a:prstGeom>
        </p:spPr>
      </p:pic>
    </p:spTree>
    <p:extLst>
      <p:ext uri="{BB962C8B-B14F-4D97-AF65-F5344CB8AC3E}">
        <p14:creationId xmlns:p14="http://schemas.microsoft.com/office/powerpoint/2010/main" val="6369655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592427"/>
          </a:xfrm>
        </p:spPr>
        <p:txBody>
          <a:bodyPr>
            <a:noAutofit/>
          </a:bodyPr>
          <a:lstStyle/>
          <a:p>
            <a:pPr algn="ctr"/>
            <a:r>
              <a:rPr lang="en-US" sz="4000" b="1" dirty="0" smtClean="0">
                <a:latin typeface="+mn-lt"/>
              </a:rPr>
              <a:t>Problems on Governor</a:t>
            </a:r>
            <a:endParaRPr lang="en-IN" sz="4000" b="1" dirty="0">
              <a:latin typeface="+mn-lt"/>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392652173"/>
              </p:ext>
            </p:extLst>
          </p:nvPr>
        </p:nvGraphicFramePr>
        <p:xfrm>
          <a:off x="0" y="592138"/>
          <a:ext cx="12192000" cy="6265862"/>
        </p:xfrm>
        <a:graphic>
          <a:graphicData uri="http://schemas.openxmlformats.org/drawingml/2006/table">
            <a:tbl>
              <a:tblPr firstRow="1" bandRow="1">
                <a:tableStyleId>{5C22544A-7EE6-4342-B048-85BDC9FD1C3A}</a:tableStyleId>
              </a:tblPr>
              <a:tblGrid>
                <a:gridCol w="12192000"/>
              </a:tblGrid>
              <a:tr h="6265862">
                <a:tc>
                  <a:txBody>
                    <a:bodyPr/>
                    <a:lstStyle/>
                    <a:p>
                      <a:endParaRPr lang="en-IN" dirty="0"/>
                    </a:p>
                  </a:txBody>
                  <a:tcPr/>
                </a:tc>
              </a:tr>
            </a:tbl>
          </a:graphicData>
        </a:graphic>
      </p:graphicFrame>
      <p:pic>
        <p:nvPicPr>
          <p:cNvPr id="3" name="Picture 2"/>
          <p:cNvPicPr>
            <a:picLocks noChangeAspect="1"/>
          </p:cNvPicPr>
          <p:nvPr/>
        </p:nvPicPr>
        <p:blipFill rotWithShape="1">
          <a:blip r:embed="rId2" cstate="print">
            <a:extLst>
              <a:ext uri="{28A0092B-C50C-407E-A947-70E740481C1C}">
                <a14:useLocalDpi xmlns:a14="http://schemas.microsoft.com/office/drawing/2010/main" val="0"/>
              </a:ext>
            </a:extLst>
          </a:blip>
          <a:srcRect t="9202" r="271" b="29578"/>
          <a:stretch/>
        </p:blipFill>
        <p:spPr>
          <a:xfrm>
            <a:off x="-7473" y="592428"/>
            <a:ext cx="12199473" cy="6265571"/>
          </a:xfrm>
          <a:prstGeom prst="rect">
            <a:avLst/>
          </a:prstGeom>
        </p:spPr>
      </p:pic>
    </p:spTree>
    <p:extLst>
      <p:ext uri="{BB962C8B-B14F-4D97-AF65-F5344CB8AC3E}">
        <p14:creationId xmlns:p14="http://schemas.microsoft.com/office/powerpoint/2010/main" val="28399929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850005"/>
          </a:xfrm>
        </p:spPr>
        <p:txBody>
          <a:bodyPr>
            <a:noAutofit/>
          </a:bodyPr>
          <a:lstStyle/>
          <a:p>
            <a:pPr algn="ctr"/>
            <a:r>
              <a:rPr lang="en-US" b="1" dirty="0" err="1" smtClean="0">
                <a:latin typeface="+mn-lt"/>
              </a:rPr>
              <a:t>Proell</a:t>
            </a:r>
            <a:r>
              <a:rPr lang="en-US" b="1" dirty="0" smtClean="0">
                <a:latin typeface="+mn-lt"/>
              </a:rPr>
              <a:t> Governor</a:t>
            </a:r>
            <a:endParaRPr lang="en-IN" b="1" dirty="0">
              <a:latin typeface="+mn-lt"/>
            </a:endParaRPr>
          </a:p>
        </p:txBody>
      </p:sp>
      <p:pic>
        <p:nvPicPr>
          <p:cNvPr id="6" name="Content Placeholder 5"/>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2689" t="14700" r="1687" b="13482"/>
          <a:stretch/>
        </p:blipFill>
        <p:spPr>
          <a:xfrm>
            <a:off x="0" y="850006"/>
            <a:ext cx="12192000" cy="6007993"/>
          </a:xfrm>
        </p:spPr>
      </p:pic>
    </p:spTree>
    <p:extLst>
      <p:ext uri="{BB962C8B-B14F-4D97-AF65-F5344CB8AC3E}">
        <p14:creationId xmlns:p14="http://schemas.microsoft.com/office/powerpoint/2010/main" val="16331037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850005"/>
          </a:xfrm>
        </p:spPr>
        <p:txBody>
          <a:bodyPr>
            <a:noAutofit/>
          </a:bodyPr>
          <a:lstStyle/>
          <a:p>
            <a:pPr algn="ctr"/>
            <a:r>
              <a:rPr lang="en-US" b="1" dirty="0" smtClean="0">
                <a:latin typeface="+mn-lt"/>
              </a:rPr>
              <a:t>Problems on </a:t>
            </a:r>
            <a:r>
              <a:rPr lang="en-US" b="1" dirty="0" err="1" smtClean="0">
                <a:latin typeface="+mn-lt"/>
              </a:rPr>
              <a:t>Proell</a:t>
            </a:r>
            <a:r>
              <a:rPr lang="en-US" b="1" dirty="0" smtClean="0">
                <a:latin typeface="+mn-lt"/>
              </a:rPr>
              <a:t> </a:t>
            </a:r>
            <a:r>
              <a:rPr lang="en-US" b="1" dirty="0" smtClean="0">
                <a:latin typeface="+mn-lt"/>
              </a:rPr>
              <a:t>Governor</a:t>
            </a:r>
            <a:endParaRPr lang="en-IN" b="1" dirty="0">
              <a:latin typeface="+mn-lt"/>
            </a:endParaRPr>
          </a:p>
        </p:txBody>
      </p:sp>
      <p:sp>
        <p:nvSpPr>
          <p:cNvPr id="3" name="Content Placeholder 2"/>
          <p:cNvSpPr>
            <a:spLocks noGrp="1"/>
          </p:cNvSpPr>
          <p:nvPr>
            <p:ph idx="1"/>
          </p:nvPr>
        </p:nvSpPr>
        <p:spPr>
          <a:xfrm>
            <a:off x="0" y="850006"/>
            <a:ext cx="12192000" cy="6007993"/>
          </a:xfrm>
        </p:spPr>
        <p:txBody>
          <a:bodyPr>
            <a:normAutofit/>
          </a:bodyPr>
          <a:lstStyle/>
          <a:p>
            <a:pPr algn="just"/>
            <a:r>
              <a:rPr lang="en-US" dirty="0" smtClean="0"/>
              <a:t>A </a:t>
            </a:r>
            <a:r>
              <a:rPr lang="en-US" dirty="0" err="1" smtClean="0"/>
              <a:t>proell</a:t>
            </a:r>
            <a:r>
              <a:rPr lang="en-US" dirty="0" smtClean="0"/>
              <a:t> governor </a:t>
            </a:r>
            <a:r>
              <a:rPr lang="en-US" dirty="0"/>
              <a:t>h</a:t>
            </a:r>
            <a:r>
              <a:rPr lang="en-US" dirty="0" smtClean="0"/>
              <a:t>as arms of 300 mm length. The upper arms are hinged on the axis of rotation whereas the lower arms are pivoted at a distance of 35 mm from the axis of rotation. The extensions of the lower arms to which the balls are attached are 100 mm long. The masses of the ball and the sleeve are 8 kg and 60 kg respectively. At the minimum radius of rotation of 200 mm the extensions are parallel to the governor axis. Determine the equilibrium speed of the governor for the given configuration. What will be the equilibrium speed for the maximum radius of 250 mm?</a:t>
            </a:r>
          </a:p>
          <a:p>
            <a:pPr algn="just"/>
            <a:r>
              <a:rPr lang="en-US" dirty="0"/>
              <a:t>A </a:t>
            </a:r>
            <a:r>
              <a:rPr lang="en-US" dirty="0" err="1"/>
              <a:t>proell</a:t>
            </a:r>
            <a:r>
              <a:rPr lang="en-US" dirty="0"/>
              <a:t> governor </a:t>
            </a:r>
            <a:r>
              <a:rPr lang="en-US" dirty="0" smtClean="0"/>
              <a:t>with </a:t>
            </a:r>
            <a:r>
              <a:rPr lang="en-US" dirty="0"/>
              <a:t>arms of </a:t>
            </a:r>
            <a:r>
              <a:rPr lang="en-US" dirty="0" smtClean="0"/>
              <a:t>220 </a:t>
            </a:r>
            <a:r>
              <a:rPr lang="en-US" dirty="0"/>
              <a:t>mm </a:t>
            </a:r>
            <a:r>
              <a:rPr lang="en-US" dirty="0" smtClean="0"/>
              <a:t>length </a:t>
            </a:r>
            <a:r>
              <a:rPr lang="en-US" dirty="0"/>
              <a:t>are pivoted at </a:t>
            </a:r>
            <a:r>
              <a:rPr lang="en-US" dirty="0" smtClean="0"/>
              <a:t>an offset of 20 </a:t>
            </a:r>
            <a:r>
              <a:rPr lang="en-US" dirty="0"/>
              <a:t>mm from the axis of rotation. </a:t>
            </a:r>
            <a:r>
              <a:rPr lang="en-US" dirty="0" smtClean="0"/>
              <a:t>For the mid-position of the sleeve the extension links </a:t>
            </a:r>
            <a:r>
              <a:rPr lang="en-US" dirty="0"/>
              <a:t>of the lower arms </a:t>
            </a:r>
            <a:r>
              <a:rPr lang="en-US" dirty="0" smtClean="0"/>
              <a:t>are vertical, the height of the governor is 180 </a:t>
            </a:r>
            <a:r>
              <a:rPr lang="en-US" dirty="0"/>
              <a:t>mm </a:t>
            </a:r>
            <a:r>
              <a:rPr lang="en-US" dirty="0" smtClean="0"/>
              <a:t>and the speed is 150 rpm. </a:t>
            </a:r>
            <a:r>
              <a:rPr lang="en-US" dirty="0"/>
              <a:t>The masses of the ball and the sleeve are </a:t>
            </a:r>
            <a:r>
              <a:rPr lang="en-US" dirty="0" smtClean="0"/>
              <a:t>3 </a:t>
            </a:r>
            <a:r>
              <a:rPr lang="en-US" dirty="0"/>
              <a:t>kg and </a:t>
            </a:r>
            <a:r>
              <a:rPr lang="en-US" dirty="0" smtClean="0"/>
              <a:t>20 </a:t>
            </a:r>
            <a:r>
              <a:rPr lang="en-US" dirty="0"/>
              <a:t>kg respectively. </a:t>
            </a:r>
            <a:r>
              <a:rPr lang="en-US" dirty="0" smtClean="0"/>
              <a:t>Determine </a:t>
            </a:r>
            <a:r>
              <a:rPr lang="en-US" dirty="0"/>
              <a:t>the </a:t>
            </a:r>
            <a:r>
              <a:rPr lang="en-US" dirty="0" smtClean="0"/>
              <a:t>length of the extension links and the tension in the upper arms. What will be the speed range for the given configuration if a friction of 20 N is assumed in between the sleeve and the spindle?</a:t>
            </a:r>
            <a:endParaRPr lang="en-IN" dirty="0"/>
          </a:p>
        </p:txBody>
      </p:sp>
    </p:spTree>
    <p:extLst>
      <p:ext uri="{BB962C8B-B14F-4D97-AF65-F5344CB8AC3E}">
        <p14:creationId xmlns:p14="http://schemas.microsoft.com/office/powerpoint/2010/main" val="286775928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TotalTime>
  <Words>238</Words>
  <Application>Microsoft Office PowerPoint</Application>
  <PresentationFormat>Widescreen</PresentationFormat>
  <Paragraphs>6</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Problems on Governor</vt:lpstr>
      <vt:lpstr>Problems on Governor</vt:lpstr>
      <vt:lpstr>Proell Governor</vt:lpstr>
      <vt:lpstr>Problems on Proell Governor</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Problems on Governor</dc:title>
  <dc:creator>acer</dc:creator>
  <cp:lastModifiedBy>acer</cp:lastModifiedBy>
  <cp:revision>7</cp:revision>
  <dcterms:created xsi:type="dcterms:W3CDTF">2021-11-11T11:15:13Z</dcterms:created>
  <dcterms:modified xsi:type="dcterms:W3CDTF">2021-11-15T04:19:11Z</dcterms:modified>
</cp:coreProperties>
</file>

<file path=docProps/thumbnail.jpeg>
</file>